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400" b="1">
                <a:solidFill>
                  <a:srgbClr val="60A5FA"/>
                </a:solidFill>
              </a:defRPr>
            </a:pPr>
            <a:r>
              <a:t>⚡ ENGLISH GRAMMAR MASTERCLASS</a:t>
            </a:r>
          </a:p>
          <a:p>
            <a:pPr>
              <a:spcAft>
                <a:spcPts val="1400"/>
              </a:spcAft>
              <a:defRPr sz="3200" b="1">
                <a:solidFill>
                  <a:srgbClr val="FFFFFF"/>
                </a:solidFill>
              </a:defRPr>
            </a:pPr>
            <a:r>
              <a:t>Past Verbs, Continuous, Modals &amp; Phonics Rules</a:t>
            </a:r>
          </a:p>
          <a:p>
            <a:pPr>
              <a:spcAft>
                <a:spcPts val="2400"/>
              </a:spcAft>
              <a:defRPr sz="1500">
                <a:solidFill>
                  <a:srgbClr val="CBD5E1"/>
                </a:solidFill>
              </a:defRPr>
            </a:pPr>
            <a:r>
              <a:t>A complete, bilingual step-by-step masterclass covering Past Continuous, Simple vs. Continuous, Modal Verbs ('Could' vs 'Was/Were Able To'), and The Magic Silent 'E' Vowel Mechanics.</a:t>
            </a:r>
          </a:p>
          <a:p>
            <a:pPr>
              <a:defRPr sz="1200" b="1">
                <a:solidFill>
                  <a:srgbClr val="93C5FD"/>
                </a:solidFill>
              </a:defRPr>
            </a:pPr>
            <a:r>
              <a:t>📘 Lesson 1: Past Continuous Foundations   •   📗 Lesson 2: Simple vs. Continuous   •   📙 Lesson 3: Past Modals ('Could' / 'Able To')   •   📕 Lesson 4: Magic Silent 'E' Phonics &amp; Spelling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1 • FOUNDATION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What is the Past Continuous? (¿Qué es el Pasado Continuo?)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Expressing actions that were actively in progress at a specific moment in the past.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1. The Core Meaning (El Significado)</a:t>
            </a:r>
          </a:p>
          <a:p>
            <a:pPr>
              <a:spcAft>
                <a:spcPts val="400"/>
              </a:spcAft>
              <a:defRPr sz="1200" b="0"/>
            </a:pPr>
            <a:r>
              <a:t>• Used for an action that was happening at a past moment.</a:t>
            </a:r>
          </a:p>
          <a:p>
            <a:pPr>
              <a:spcAft>
                <a:spcPts val="400"/>
              </a:spcAft>
              <a:defRPr sz="1200" b="0">
                <a:solidFill>
                  <a:srgbClr val="4F46E5"/>
                </a:solidFill>
              </a:defRPr>
            </a:pPr>
            <a:r>
              <a:t>• Corresponds to 'estaba / estaban + -ando / -endo' in Spanish.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1"/>
            </a:pPr>
            <a:r>
              <a:t>Example:</a:t>
            </a: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• 'Yesterday at 7:00 PM, I was watching television.'</a:t>
            </a:r>
          </a:p>
          <a:p>
            <a:pPr>
              <a:spcAft>
                <a:spcPts val="400"/>
              </a:spcAft>
              <a:defRPr sz="1100" b="0">
                <a:solidFill>
                  <a:srgbClr val="64748B"/>
                </a:solidFill>
              </a:defRPr>
            </a:pPr>
            <a:r>
              <a:t>  (Ayer a las 7:00 PM, yo estaba viendo la televisión.)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• 'They were having dinner when the phone rang.'</a:t>
            </a:r>
          </a:p>
          <a:p>
            <a:pPr>
              <a:spcAft>
                <a:spcPts val="400"/>
              </a:spcAft>
              <a:defRPr sz="1100" b="0">
                <a:solidFill>
                  <a:srgbClr val="64748B"/>
                </a:solidFill>
              </a:defRPr>
            </a:pPr>
            <a:r>
              <a:t>  (Ellos estaban cenando cuando el teléfono sonó.)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796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2. Two Essential Ingredients</a:t>
            </a:r>
          </a:p>
          <a:p>
            <a:pPr>
              <a:spcAft>
                <a:spcPts val="400"/>
              </a:spcAft>
              <a:defRPr sz="1200" b="0"/>
            </a:pPr>
            <a:r>
              <a:t>To build Past Continuous, you ALWAYS need 2 verbs: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7C3AED"/>
                </a:solidFill>
              </a:defRPr>
            </a:pPr>
            <a:r>
              <a:t>1. Auxiliary Verb: WAS / WERE (Pasado del verbo To Be)</a:t>
            </a:r>
          </a:p>
          <a:p>
            <a:pPr>
              <a:spcAft>
                <a:spcPts val="400"/>
              </a:spcAft>
              <a:defRPr sz="1100" b="0"/>
            </a:pPr>
            <a:r>
              <a:t>   - I, He, She, It → WAS</a:t>
            </a:r>
          </a:p>
          <a:p>
            <a:pPr>
              <a:spcAft>
                <a:spcPts val="400"/>
              </a:spcAft>
              <a:defRPr sz="1100" b="0"/>
            </a:pPr>
            <a:r>
              <a:t>   - You, We, They → WERE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2. Main Verb with -ING (Gerundio)</a:t>
            </a:r>
          </a:p>
          <a:p>
            <a:pPr>
              <a:spcAft>
                <a:spcPts val="400"/>
              </a:spcAft>
              <a:defRPr sz="1100" b="0"/>
            </a:pPr>
            <a:r>
              <a:t>   - play → playing</a:t>
            </a:r>
          </a:p>
          <a:p>
            <a:pPr>
              <a:spcAft>
                <a:spcPts val="400"/>
              </a:spcAft>
              <a:defRPr sz="1100" b="0"/>
            </a:pPr>
            <a:r>
              <a:t>   - sleep → sleeping</a:t>
            </a:r>
          </a:p>
          <a:p>
            <a:pPr>
              <a:spcAft>
                <a:spcPts val="400"/>
              </a:spcAft>
              <a:defRPr sz="1100" b="0"/>
            </a:pPr>
            <a:r>
              <a:t>   - write → writing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1 • THE GOLDEN FORMULA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The Affirmative Formula Ribbon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The exact grammatical blueprint for affirmative past continuous sentences.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16459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The Master Affirmative Formula</a:t>
            </a:r>
          </a:p>
          <a:p>
            <a:pPr>
              <a:spcAft>
                <a:spcPts val="400"/>
              </a:spcAft>
              <a:defRPr sz="1800" b="1">
                <a:solidFill>
                  <a:srgbClr val="2563EB"/>
                </a:solidFill>
              </a:defRPr>
            </a:pPr>
            <a:r>
              <a:t>SUBJECT  +  WAS / WERE  +  VERB-ING  +  COMPLEMENT / TIME</a:t>
            </a:r>
          </a:p>
          <a:p>
            <a:pPr>
              <a:spcAft>
                <a:spcPts val="400"/>
              </a:spcAft>
              <a:defRPr sz="1300" b="0">
                <a:solidFill>
                  <a:srgbClr val="4F46E5"/>
                </a:solidFill>
              </a:defRPr>
            </a:pPr>
            <a:r>
              <a:t>(Sujeto  +  estaba / estaban  +  verbo con -ing  +  complemento)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931920"/>
            <a:ext cx="3383280" cy="2286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4114800"/>
            <a:ext cx="292608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Singular Subject Example</a:t>
            </a:r>
          </a:p>
          <a:p>
            <a:pPr>
              <a:spcAft>
                <a:spcPts val="400"/>
              </a:spcAft>
              <a:defRPr sz="1400" b="1">
                <a:solidFill>
                  <a:srgbClr val="7C3AED"/>
                </a:solidFill>
              </a:defRPr>
            </a:pPr>
            <a:r>
              <a:t>She was reading a book.</a:t>
            </a:r>
          </a:p>
          <a:p>
            <a:pPr>
              <a:spcAft>
                <a:spcPts val="400"/>
              </a:spcAft>
              <a:defRPr sz="1200" b="0">
                <a:solidFill>
                  <a:srgbClr val="64748B"/>
                </a:solidFill>
              </a:defRPr>
            </a:pPr>
            <a:r>
              <a:t>Ella estaba leyendo un libro.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100" b="0"/>
            </a:pPr>
            <a:r>
              <a:t>• Subj: She</a:t>
            </a:r>
          </a:p>
          <a:p>
            <a:pPr>
              <a:spcAft>
                <a:spcPts val="400"/>
              </a:spcAft>
              <a:defRPr sz="1100" b="0"/>
            </a:pPr>
            <a:r>
              <a:t>• Aux: was</a:t>
            </a:r>
          </a:p>
          <a:p>
            <a:pPr>
              <a:spcAft>
                <a:spcPts val="400"/>
              </a:spcAft>
              <a:defRPr sz="1100" b="0"/>
            </a:pPr>
            <a:r>
              <a:t>• Verb: reading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3931920"/>
            <a:ext cx="3383280" cy="2286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7720" y="4114800"/>
            <a:ext cx="292608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Plural Subject Example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We were cooking dinner.</a:t>
            </a:r>
          </a:p>
          <a:p>
            <a:pPr>
              <a:spcAft>
                <a:spcPts val="400"/>
              </a:spcAft>
              <a:defRPr sz="1200" b="0">
                <a:solidFill>
                  <a:srgbClr val="64748B"/>
                </a:solidFill>
              </a:defRPr>
            </a:pPr>
            <a:r>
              <a:t>Nosotros estábamos cocinando la cena.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100" b="0"/>
            </a:pPr>
            <a:r>
              <a:t>• Subj: We</a:t>
            </a:r>
          </a:p>
          <a:p>
            <a:pPr>
              <a:spcAft>
                <a:spcPts val="400"/>
              </a:spcAft>
              <a:defRPr sz="1100" b="0"/>
            </a:pPr>
            <a:r>
              <a:t>• Aux: were</a:t>
            </a:r>
          </a:p>
          <a:p>
            <a:pPr>
              <a:spcAft>
                <a:spcPts val="400"/>
              </a:spcAft>
              <a:defRPr sz="1100" b="0"/>
            </a:pPr>
            <a:r>
              <a:t>• Verb: cooking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3931920"/>
            <a:ext cx="3383280" cy="2286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75320" y="4114800"/>
            <a:ext cx="292608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First Person Example</a:t>
            </a:r>
          </a:p>
          <a:p>
            <a:pPr>
              <a:spcAft>
                <a:spcPts val="400"/>
              </a:spcAft>
              <a:defRPr sz="1400" b="1">
                <a:solidFill>
                  <a:srgbClr val="0891B2"/>
                </a:solidFill>
              </a:defRPr>
            </a:pPr>
            <a:r>
              <a:t>I was studying English.</a:t>
            </a:r>
          </a:p>
          <a:p>
            <a:pPr>
              <a:spcAft>
                <a:spcPts val="400"/>
              </a:spcAft>
              <a:defRPr sz="1200" b="0">
                <a:solidFill>
                  <a:srgbClr val="64748B"/>
                </a:solidFill>
              </a:defRPr>
            </a:pPr>
            <a:r>
              <a:t>Yo estaba estudiando inglés.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100" b="0"/>
            </a:pPr>
            <a:r>
              <a:t>• Subj: I</a:t>
            </a:r>
          </a:p>
          <a:p>
            <a:pPr>
              <a:spcAft>
                <a:spcPts val="400"/>
              </a:spcAft>
              <a:defRPr sz="1100" b="0"/>
            </a:pPr>
            <a:r>
              <a:t>• Aux: was</a:t>
            </a:r>
          </a:p>
          <a:p>
            <a:pPr>
              <a:spcAft>
                <a:spcPts val="400"/>
              </a:spcAft>
              <a:defRPr sz="1100" b="0"/>
            </a:pPr>
            <a:r>
              <a:t>• Verb: studying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1 • SUBJECT PRONOUNS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Subject Matching: When to Use WAS vs. WERE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Never confuse the auxiliary verb again.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Team WAS (Singular Subjects)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Use WAS with 1st &amp; 3rd person singular: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0"/>
            </a:pPr>
            <a:r>
              <a:t>• I was working (Yo estaba trabajando)</a:t>
            </a:r>
          </a:p>
          <a:p>
            <a:pPr>
              <a:spcAft>
                <a:spcPts val="400"/>
              </a:spcAft>
              <a:defRPr sz="1200" b="0"/>
            </a:pPr>
            <a:r>
              <a:t>• He was running (Él estaba corriendo)</a:t>
            </a:r>
          </a:p>
          <a:p>
            <a:pPr>
              <a:spcAft>
                <a:spcPts val="400"/>
              </a:spcAft>
              <a:defRPr sz="1200" b="0"/>
            </a:pPr>
            <a:r>
              <a:t>• She was painting (Ella estaba pintando)</a:t>
            </a:r>
          </a:p>
          <a:p>
            <a:pPr>
              <a:spcAft>
                <a:spcPts val="400"/>
              </a:spcAft>
              <a:defRPr sz="1200" b="0"/>
            </a:pPr>
            <a:r>
              <a:t>• It was raining (Estaba lloviendo)</a:t>
            </a:r>
          </a:p>
          <a:p>
            <a:pPr>
              <a:spcAft>
                <a:spcPts val="400"/>
              </a:spcAft>
              <a:defRPr sz="1200" b="0"/>
            </a:pPr>
            <a:r>
              <a:t>• The teacher was speaking (El maestro estaba hablando)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7C3AED"/>
                </a:solidFill>
              </a:defRPr>
            </a:pPr>
            <a:r>
              <a:t>Rule: 1 person, animal, or thing = WAS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796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Team WERE (Plural Subjects + You)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Use WERE with plural subjects and 'You':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0"/>
            </a:pPr>
            <a:r>
              <a:t>• You were dancing (Tú estabas / Ustedes estaban bailando)</a:t>
            </a:r>
          </a:p>
          <a:p>
            <a:pPr>
              <a:spcAft>
                <a:spcPts val="400"/>
              </a:spcAft>
              <a:defRPr sz="1200" b="0"/>
            </a:pPr>
            <a:r>
              <a:t>• We were laughing (Nosotros estábamos riendo)</a:t>
            </a:r>
          </a:p>
          <a:p>
            <a:pPr>
              <a:spcAft>
                <a:spcPts val="400"/>
              </a:spcAft>
              <a:defRPr sz="1200" b="0"/>
            </a:pPr>
            <a:r>
              <a:t>• They were playing (Ellos estaban jugando)</a:t>
            </a:r>
          </a:p>
          <a:p>
            <a:pPr>
              <a:spcAft>
                <a:spcPts val="400"/>
              </a:spcAft>
              <a:defRPr sz="1200" b="0"/>
            </a:pPr>
            <a:r>
              <a:t>• Carlos and Ana were eating (Ellos = 2 personas)</a:t>
            </a:r>
          </a:p>
          <a:p>
            <a:pPr>
              <a:spcAft>
                <a:spcPts val="400"/>
              </a:spcAft>
              <a:defRPr sz="1200" b="0"/>
            </a:pPr>
            <a:r>
              <a:t>• The dogs were barking (Los perros = plural)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Rule: 2+ people/things OR 'You' = WERE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1 • SPELLING MASTERCLASS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Verb-to-Gerund Spelling Rules (-ing)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Master the 4 fundamental spelling rules for continuous verbs.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24688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20116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Rule 1: General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Just add -ing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100" b="0"/>
            </a:pPr>
            <a:r>
              <a:t>• play → playing</a:t>
            </a:r>
          </a:p>
          <a:p>
            <a:pPr>
              <a:spcAft>
                <a:spcPts val="400"/>
              </a:spcAft>
              <a:defRPr sz="1100" b="0"/>
            </a:pPr>
            <a:r>
              <a:t>• walk → walking</a:t>
            </a:r>
          </a:p>
          <a:p>
            <a:pPr>
              <a:spcAft>
                <a:spcPts val="400"/>
              </a:spcAft>
              <a:defRPr sz="1100" b="0"/>
            </a:pPr>
            <a:r>
              <a:t>• watch → watching</a:t>
            </a:r>
          </a:p>
          <a:p>
            <a:pPr>
              <a:spcAft>
                <a:spcPts val="400"/>
              </a:spcAft>
              <a:defRPr sz="1100" b="0"/>
            </a:pPr>
            <a:r>
              <a:t>• study → studying</a:t>
            </a:r>
          </a:p>
          <a:p>
            <a:pPr>
              <a:spcAft>
                <a:spcPts val="400"/>
              </a:spcAft>
              <a:defRPr sz="1100" b="0"/>
            </a:pPr>
            <a:r>
              <a:t>• eat → eating</a:t>
            </a:r>
          </a:p>
          <a:p>
            <a:pPr>
              <a:spcAft>
                <a:spcPts val="400"/>
              </a:spcAft>
              <a:defRPr sz="1100" b="0"/>
            </a:pPr>
            <a:r>
              <a:t>• listen → listening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011680"/>
            <a:ext cx="24688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03320" y="2194560"/>
            <a:ext cx="20116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Rule 2: Silent -e</a:t>
            </a: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Drop -e + add -ing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100" b="0"/>
            </a:pPr>
            <a:r>
              <a:t>• write → writing</a:t>
            </a:r>
          </a:p>
          <a:p>
            <a:pPr>
              <a:spcAft>
                <a:spcPts val="400"/>
              </a:spcAft>
              <a:defRPr sz="1100" b="0"/>
            </a:pPr>
            <a:r>
              <a:t>• drive → driving</a:t>
            </a:r>
          </a:p>
          <a:p>
            <a:pPr>
              <a:spcAft>
                <a:spcPts val="400"/>
              </a:spcAft>
              <a:defRPr sz="1100" b="0"/>
            </a:pPr>
            <a:r>
              <a:t>• make → making</a:t>
            </a:r>
          </a:p>
          <a:p>
            <a:pPr>
              <a:spcAft>
                <a:spcPts val="400"/>
              </a:spcAft>
              <a:defRPr sz="1100" b="0"/>
            </a:pPr>
            <a:r>
              <a:t>• dance → dancing</a:t>
            </a:r>
          </a:p>
          <a:p>
            <a:pPr>
              <a:spcAft>
                <a:spcPts val="400"/>
              </a:spcAft>
              <a:defRPr sz="1100" b="0"/>
            </a:pPr>
            <a:r>
              <a:t>• take → taking</a:t>
            </a:r>
          </a:p>
          <a:p>
            <a:pPr>
              <a:spcAft>
                <a:spcPts val="400"/>
              </a:spcAft>
              <a:defRPr sz="1100" b="0"/>
            </a:pPr>
            <a:r>
              <a:t>• come → coming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2011680"/>
            <a:ext cx="24688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46520" y="2194560"/>
            <a:ext cx="20116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Rule 3: CVC Double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Double last consonant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100" b="0"/>
            </a:pPr>
            <a:r>
              <a:t>• run → running</a:t>
            </a:r>
          </a:p>
          <a:p>
            <a:pPr>
              <a:spcAft>
                <a:spcPts val="400"/>
              </a:spcAft>
              <a:defRPr sz="1100" b="0"/>
            </a:pPr>
            <a:r>
              <a:t>• swim → swimming</a:t>
            </a:r>
          </a:p>
          <a:p>
            <a:pPr>
              <a:spcAft>
                <a:spcPts val="400"/>
              </a:spcAft>
              <a:defRPr sz="1100" b="0"/>
            </a:pPr>
            <a:r>
              <a:t>• sit → sitting</a:t>
            </a:r>
          </a:p>
          <a:p>
            <a:pPr>
              <a:spcAft>
                <a:spcPts val="400"/>
              </a:spcAft>
              <a:defRPr sz="1100" b="0"/>
            </a:pPr>
            <a:r>
              <a:t>• stop → stopping</a:t>
            </a:r>
          </a:p>
          <a:p>
            <a:pPr>
              <a:spcAft>
                <a:spcPts val="400"/>
              </a:spcAft>
              <a:defRPr sz="1100" b="0"/>
            </a:pPr>
            <a:r>
              <a:t>• plan → planning</a:t>
            </a:r>
          </a:p>
          <a:p>
            <a:pPr>
              <a:spcAft>
                <a:spcPts val="400"/>
              </a:spcAft>
              <a:defRPr sz="1100" b="0"/>
            </a:pPr>
            <a:r>
              <a:t>• get → getting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61120" y="2011680"/>
            <a:ext cx="24688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89720" y="2194560"/>
            <a:ext cx="20116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Rule 4: -ie to -y</a:t>
            </a:r>
          </a:p>
          <a:p>
            <a:pPr>
              <a:spcAft>
                <a:spcPts val="400"/>
              </a:spcAft>
              <a:defRPr sz="1300" b="1">
                <a:solidFill>
                  <a:srgbClr val="D97706"/>
                </a:solidFill>
              </a:defRPr>
            </a:pPr>
            <a:r>
              <a:t>Change -ie to -y + ing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100" b="0"/>
            </a:pPr>
            <a:r>
              <a:t>• die → dying</a:t>
            </a:r>
          </a:p>
          <a:p>
            <a:pPr>
              <a:spcAft>
                <a:spcPts val="400"/>
              </a:spcAft>
              <a:defRPr sz="1100" b="0"/>
            </a:pPr>
            <a:r>
              <a:t>• lie → lying</a:t>
            </a:r>
          </a:p>
          <a:p>
            <a:pPr>
              <a:spcAft>
                <a:spcPts val="400"/>
              </a:spcAft>
              <a:defRPr sz="1100" b="0"/>
            </a:pPr>
            <a:r>
              <a:t>• tie → tying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100" b="1"/>
            </a:pPr>
            <a:r>
              <a:t>Note: -y stays:</a:t>
            </a:r>
          </a:p>
          <a:p>
            <a:pPr>
              <a:spcAft>
                <a:spcPts val="400"/>
              </a:spcAft>
              <a:defRPr sz="1000" b="0"/>
            </a:pPr>
            <a:r>
              <a:t>• play → playing</a:t>
            </a:r>
          </a:p>
          <a:p>
            <a:pPr>
              <a:spcAft>
                <a:spcPts val="400"/>
              </a:spcAft>
              <a:defRPr sz="1000" b="0"/>
            </a:pPr>
            <a:r>
              <a:t>• fly → flying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1 • NEGATIVE SENTENCES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Negative Form: wasn't / weren't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Forming negative past continuous statements and contractions.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14630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The Negative Formula</a:t>
            </a:r>
          </a:p>
          <a:p>
            <a:pPr>
              <a:spcAft>
                <a:spcPts val="400"/>
              </a:spcAft>
              <a:defRPr sz="1800" b="1">
                <a:solidFill>
                  <a:srgbClr val="E11D48"/>
                </a:solidFill>
              </a:defRPr>
            </a:pPr>
            <a:r>
              <a:t>SUBJECT  +  WAS NOT / WERE NOT  (wasn't / weren't)  +  VERB-ING</a:t>
            </a:r>
          </a:p>
          <a:p>
            <a:pPr>
              <a:spcAft>
                <a:spcPts val="400"/>
              </a:spcAft>
              <a:defRPr sz="1300" b="0">
                <a:solidFill>
                  <a:srgbClr val="4F46E5"/>
                </a:solidFill>
              </a:defRPr>
            </a:pPr>
            <a:r>
              <a:t>(Sujeto  +  no estaba / no estaban  +  verbo con -ing)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749039"/>
            <a:ext cx="5120640" cy="24688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3931920"/>
            <a:ext cx="466344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Singular Negatives (wasn't)</a:t>
            </a:r>
          </a:p>
          <a:p>
            <a:pPr>
              <a:spcAft>
                <a:spcPts val="400"/>
              </a:spcAft>
              <a:defRPr sz="1200" b="1">
                <a:solidFill>
                  <a:srgbClr val="E11D48"/>
                </a:solidFill>
              </a:defRPr>
            </a:pPr>
            <a:r>
              <a:t>• I wasn't sleeping when you called.</a:t>
            </a:r>
          </a:p>
          <a:p>
            <a:pPr>
              <a:spcAft>
                <a:spcPts val="400"/>
              </a:spcAft>
              <a:defRPr sz="1100" b="0">
                <a:solidFill>
                  <a:srgbClr val="64748B"/>
                </a:solidFill>
              </a:defRPr>
            </a:pPr>
            <a:r>
              <a:t>  (Yo no estaba durmiendo cuando llamaste.)</a:t>
            </a:r>
          </a:p>
          <a:p>
            <a:pPr>
              <a:spcAft>
                <a:spcPts val="400"/>
              </a:spcAft>
              <a:defRPr sz="1200" b="1">
                <a:solidFill>
                  <a:srgbClr val="E11D48"/>
                </a:solidFill>
              </a:defRPr>
            </a:pPr>
            <a:r>
              <a:t>• He wasn't paying attention in class.</a:t>
            </a:r>
          </a:p>
          <a:p>
            <a:pPr>
              <a:spcAft>
                <a:spcPts val="400"/>
              </a:spcAft>
              <a:defRPr sz="1100" b="0">
                <a:solidFill>
                  <a:srgbClr val="64748B"/>
                </a:solidFill>
              </a:defRPr>
            </a:pPr>
            <a:r>
              <a:t>  (Él no estaba prestando atención en clase.)</a:t>
            </a:r>
          </a:p>
          <a:p>
            <a:pPr>
              <a:spcAft>
                <a:spcPts val="400"/>
              </a:spcAft>
              <a:defRPr sz="1200" b="1">
                <a:solidFill>
                  <a:srgbClr val="E11D48"/>
                </a:solidFill>
              </a:defRPr>
            </a:pPr>
            <a:r>
              <a:t>• She wasn't driving fast.</a:t>
            </a:r>
          </a:p>
          <a:p>
            <a:pPr>
              <a:spcAft>
                <a:spcPts val="400"/>
              </a:spcAft>
              <a:defRPr sz="1100" b="0">
                <a:solidFill>
                  <a:srgbClr val="64748B"/>
                </a:solidFill>
              </a:defRPr>
            </a:pPr>
            <a:r>
              <a:t>  (Ella no estaba manejando rápido.)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3749039"/>
            <a:ext cx="5120640" cy="24688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7960" y="3931920"/>
            <a:ext cx="466344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Plural Negatives (weren't)</a:t>
            </a:r>
          </a:p>
          <a:p>
            <a:pPr>
              <a:spcAft>
                <a:spcPts val="400"/>
              </a:spcAft>
              <a:defRPr sz="1200" b="1">
                <a:solidFill>
                  <a:srgbClr val="E11D48"/>
                </a:solidFill>
              </a:defRPr>
            </a:pPr>
            <a:r>
              <a:t>• We weren't arguing about the bill.</a:t>
            </a:r>
          </a:p>
          <a:p>
            <a:pPr>
              <a:spcAft>
                <a:spcPts val="400"/>
              </a:spcAft>
              <a:defRPr sz="1100" b="0">
                <a:solidFill>
                  <a:srgbClr val="64748B"/>
                </a:solidFill>
              </a:defRPr>
            </a:pPr>
            <a:r>
              <a:t>  (Nosotros no estábamos discutiendo sobre la cuenta.)</a:t>
            </a:r>
          </a:p>
          <a:p>
            <a:pPr>
              <a:spcAft>
                <a:spcPts val="400"/>
              </a:spcAft>
              <a:defRPr sz="1200" b="1">
                <a:solidFill>
                  <a:srgbClr val="E11D48"/>
                </a:solidFill>
              </a:defRPr>
            </a:pPr>
            <a:r>
              <a:t>• They weren't waiting at the station.</a:t>
            </a:r>
          </a:p>
          <a:p>
            <a:pPr>
              <a:spcAft>
                <a:spcPts val="400"/>
              </a:spcAft>
              <a:defRPr sz="1100" b="0">
                <a:solidFill>
                  <a:srgbClr val="64748B"/>
                </a:solidFill>
              </a:defRPr>
            </a:pPr>
            <a:r>
              <a:t>  (Ellos no estaban esperando en la estación.)</a:t>
            </a:r>
          </a:p>
          <a:p>
            <a:pPr>
              <a:spcAft>
                <a:spcPts val="400"/>
              </a:spcAft>
              <a:defRPr sz="1200" b="1">
                <a:solidFill>
                  <a:srgbClr val="E11D48"/>
                </a:solidFill>
              </a:defRPr>
            </a:pPr>
            <a:r>
              <a:t>• You weren't listening to the instructions.</a:t>
            </a:r>
          </a:p>
          <a:p>
            <a:pPr>
              <a:spcAft>
                <a:spcPts val="400"/>
              </a:spcAft>
              <a:defRPr sz="1100" b="0">
                <a:solidFill>
                  <a:srgbClr val="64748B"/>
                </a:solidFill>
              </a:defRPr>
            </a:pPr>
            <a:r>
              <a:t>  (Tú no estabas escuchando las instrucciones.)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1 • QUESTION 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Questions &amp; Short Answers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Invert the subject and was/were to ask questions in the past continuous.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1. Yes / No Questions &amp; Inversion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Formula: WAS / WERE  +  SUBJECT  +  VERB-ING ?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• 'Were you sleeping at 10 PM?'</a:t>
            </a:r>
          </a:p>
          <a:p>
            <a:pPr>
              <a:spcAft>
                <a:spcPts val="400"/>
              </a:spcAft>
              <a:defRPr sz="1100" b="0">
                <a:solidFill>
                  <a:srgbClr val="64748B"/>
                </a:solidFill>
              </a:defRPr>
            </a:pPr>
            <a:r>
              <a:t>  (¿Estabas durmiendo a las 10 PM?)</a:t>
            </a: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  → Yes, I was.  /  No, I wasn't.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• 'Was she cooking dinner?'</a:t>
            </a:r>
          </a:p>
          <a:p>
            <a:pPr>
              <a:spcAft>
                <a:spcPts val="400"/>
              </a:spcAft>
              <a:defRPr sz="1100" b="0">
                <a:solidFill>
                  <a:srgbClr val="64748B"/>
                </a:solidFill>
              </a:defRPr>
            </a:pPr>
            <a:r>
              <a:t>  (¿Estaba ella cocinando la cena?)</a:t>
            </a: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  → Yes, she was.  /  No, she wasn't.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796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2. WH- Information Questions</a:t>
            </a:r>
          </a:p>
          <a:p>
            <a:pPr>
              <a:spcAft>
                <a:spcPts val="400"/>
              </a:spcAft>
              <a:defRPr sz="1300" b="1">
                <a:solidFill>
                  <a:srgbClr val="0891B2"/>
                </a:solidFill>
              </a:defRPr>
            </a:pPr>
            <a:r>
              <a:t>Formula: WH- WORD  +  WAS / WERE  +  SUBJ  +  VERB-ING ?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• 'What were you doing at 8 PM?'</a:t>
            </a:r>
          </a:p>
          <a:p>
            <a:pPr>
              <a:spcAft>
                <a:spcPts val="400"/>
              </a:spcAft>
              <a:defRPr sz="1100" b="0">
                <a:solidFill>
                  <a:srgbClr val="64748B"/>
                </a:solidFill>
              </a:defRPr>
            </a:pPr>
            <a:r>
              <a:t>  (¿Qué estabas haciendo a las 8 PM?)</a:t>
            </a:r>
          </a:p>
          <a:p>
            <a:pPr>
              <a:spcAft>
                <a:spcPts val="400"/>
              </a:spcAft>
              <a:defRPr sz="1100" b="0"/>
            </a:pPr>
            <a:r>
              <a:t>  → I was doing my homework.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• 'Where was he going?'</a:t>
            </a:r>
          </a:p>
          <a:p>
            <a:pPr>
              <a:spcAft>
                <a:spcPts val="400"/>
              </a:spcAft>
              <a:defRPr sz="1100" b="0">
                <a:solidFill>
                  <a:srgbClr val="64748B"/>
                </a:solidFill>
              </a:defRPr>
            </a:pPr>
            <a:r>
              <a:t>  (¿A dónde estaba yendo él?)</a:t>
            </a:r>
          </a:p>
          <a:p>
            <a:pPr>
              <a:spcAft>
                <a:spcPts val="400"/>
              </a:spcAft>
              <a:defRPr sz="1100" b="0"/>
            </a:pPr>
            <a:r>
              <a:t>  → He was going to the supermarket.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1 • TIME CONNECTORS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Time Connectors: WHEN vs. WHILE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Mastering background ongoing actions and sudden interruptions.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1. WHEN + Simple Past (Interruption)</a:t>
            </a:r>
          </a:p>
          <a:p>
            <a:pPr>
              <a:spcAft>
                <a:spcPts val="400"/>
              </a:spcAft>
              <a:defRPr sz="1300" b="1">
                <a:solidFill>
                  <a:srgbClr val="D97706"/>
                </a:solidFill>
              </a:defRPr>
            </a:pPr>
            <a:r>
              <a:t>WHEN introduces the short, sudden action: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Formula: [Past Continuous] + WHEN + [Past Simple]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</a:defRPr>
            </a:pPr>
            <a:r>
              <a:t>• 'I was taking a shower WHEN the phone rang.'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(Estaba tomando una ducha cuando sonó el teléfono.)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</a:defRPr>
            </a:pPr>
            <a:r>
              <a:t>• 'They were eating dinner WHEN the lights went out.'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(Ellos estaban cenando cuando se fue la luz.)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796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2. WHILE + Past Continuous (Background)</a:t>
            </a:r>
          </a:p>
          <a:p>
            <a:pPr>
              <a:spcAft>
                <a:spcPts val="400"/>
              </a:spcAft>
              <a:defRPr sz="1300" b="1">
                <a:solidFill>
                  <a:srgbClr val="0891B2"/>
                </a:solidFill>
              </a:defRPr>
            </a:pPr>
            <a:r>
              <a:t>WHILE introduces the long, ongoing action: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Formula: WHILE + [Past Continuous], [Past Simple]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</a:defRPr>
            </a:pPr>
            <a:r>
              <a:t>• 'WHILE I was driving, it started to rain.'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(Mientras yo estaba manejando, comenzó a llover.)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</a:defRPr>
            </a:pPr>
            <a:r>
              <a:t>• 'WHILE Mateo was cooking, Sofia was studying.'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(Mientras Mateo cocinaba, Sofía estudiaba. [Paralelas])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SLIDE 9 • REVIEW 1A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1A: Affirmative Form &amp; Subject Matching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Test subject agreement with was/were and verb-ing.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10 Interactive Practice Questions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All 10 interactive questions for this section are available in the masterclass web application.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Stacked Spanish translation beneath every single sentence</a:t>
            </a:r>
          </a:p>
          <a:p>
            <a:pPr>
              <a:spcAft>
                <a:spcPts val="400"/>
              </a:spcAft>
              <a:defRPr sz="1300" b="0"/>
            </a:pPr>
            <a:r>
              <a:t>• Instant audio feedback (correct chime / retry buzz)</a:t>
            </a:r>
          </a:p>
          <a:p>
            <a:pPr>
              <a:spcAft>
                <a:spcPts val="400"/>
              </a:spcAft>
              <a:defRPr sz="1300" b="0"/>
            </a:pPr>
            <a:r>
              <a:t>• Pedagogical hints and comprehensive explanations for every choice</a:t>
            </a:r>
          </a:p>
          <a:p>
            <a:pPr>
              <a:spcAft>
                <a:spcPts val="400"/>
              </a:spcAft>
              <a:defRPr sz="1300" b="0"/>
            </a:pPr>
            <a:r>
              <a:t>• Classroom projector mode with student randomizer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SLIDE 10 • REVIEW 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1B: Negative &amp; Question Forms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Test wasn't/weren't and inverted question order.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10 Interactive Practice Questions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All 10 interactive questions for this section are available in the masterclass web application.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Stacked Spanish translation beneath every single sentence</a:t>
            </a:r>
          </a:p>
          <a:p>
            <a:pPr>
              <a:spcAft>
                <a:spcPts val="400"/>
              </a:spcAft>
              <a:defRPr sz="1300" b="0"/>
            </a:pPr>
            <a:r>
              <a:t>• Instant audio feedback (correct chime / retry buzz)</a:t>
            </a:r>
          </a:p>
          <a:p>
            <a:pPr>
              <a:spcAft>
                <a:spcPts val="400"/>
              </a:spcAft>
              <a:defRPr sz="1300" b="0"/>
            </a:pPr>
            <a:r>
              <a:t>• Pedagogical hints and comprehensive explanations for every choice</a:t>
            </a:r>
          </a:p>
          <a:p>
            <a:pPr>
              <a:spcAft>
                <a:spcPts val="400"/>
              </a:spcAft>
              <a:defRPr sz="1300" b="0"/>
            </a:pPr>
            <a:r>
              <a:t>• Classroom projector mode with student randomizer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SLIDE 11 • REVIEW 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1C: Verb-to-Gerund Spelling Rules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Test silent -e, CVC consonant doubling, and -ie changes.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10 Interactive Practice Questions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All 10 interactive questions for this section are available in the masterclass web application.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Stacked Spanish translation beneath every single sentence</a:t>
            </a:r>
          </a:p>
          <a:p>
            <a:pPr>
              <a:spcAft>
                <a:spcPts val="400"/>
              </a:spcAft>
              <a:defRPr sz="1300" b="0"/>
            </a:pPr>
            <a:r>
              <a:t>• Instant audio feedback (correct chime / retry buzz)</a:t>
            </a:r>
          </a:p>
          <a:p>
            <a:pPr>
              <a:spcAft>
                <a:spcPts val="400"/>
              </a:spcAft>
              <a:defRPr sz="1300" b="0"/>
            </a:pPr>
            <a:r>
              <a:t>• Pedagogical hints and comprehensive explanations for every choice</a:t>
            </a:r>
          </a:p>
          <a:p>
            <a:pPr>
              <a:spcAft>
                <a:spcPts val="400"/>
              </a:spcAft>
              <a:defRPr sz="1300" b="0"/>
            </a:pPr>
            <a:r>
              <a:t>• Classroom projector mode with student randomizer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SLIDE 12 • REVIEW 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1D: When vs. While Connectors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Test interruptions and simultaneous continuous actions.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10 Interactive Practice Questions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All 10 interactive questions for this section are available in the masterclass web application.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Stacked Spanish translation beneath every single sentence</a:t>
            </a:r>
          </a:p>
          <a:p>
            <a:pPr>
              <a:spcAft>
                <a:spcPts val="400"/>
              </a:spcAft>
              <a:defRPr sz="1300" b="0"/>
            </a:pPr>
            <a:r>
              <a:t>• Instant audio feedback (correct chime / retry buzz)</a:t>
            </a:r>
          </a:p>
          <a:p>
            <a:pPr>
              <a:spcAft>
                <a:spcPts val="400"/>
              </a:spcAft>
              <a:defRPr sz="1300" b="0"/>
            </a:pPr>
            <a:r>
              <a:t>• Pedagogical hints and comprehensive explanations for every choice</a:t>
            </a:r>
          </a:p>
          <a:p>
            <a:pPr>
              <a:spcAft>
                <a:spcPts val="400"/>
              </a:spcAft>
              <a:defRPr sz="1300" b="0"/>
            </a:pPr>
            <a:r>
              <a:t>• Classroom projector mode with student randomizer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INTERACTIVE PRACTICE CONSOLE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Sentence Builder Studio (60 Prompts)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Word-tile sentence construction console with category filters &amp; student picker.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Studio Features &amp; Categories</a:t>
            </a:r>
          </a:p>
          <a:p>
            <a:pPr>
              <a:spcAft>
                <a:spcPts val="400"/>
              </a:spcAft>
              <a:defRPr sz="1400" b="1">
                <a:solidFill>
                  <a:srgbClr val="7C3AED"/>
                </a:solidFill>
              </a:defRPr>
            </a:pPr>
            <a:r>
              <a:t>The Interactive Sentence Builder Studio includes 60 graded scenarios: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0"/>
            </a:pPr>
            <a:r>
              <a:t>1. 10 Affirmative Scenarios: Subject + was/were + V-ing + complement</a:t>
            </a:r>
          </a:p>
          <a:p>
            <a:pPr>
              <a:spcAft>
                <a:spcPts val="400"/>
              </a:spcAft>
              <a:defRPr sz="1200" b="0"/>
            </a:pPr>
            <a:r>
              <a:t>2. 10 Negative Scenarios: Subject + wasn't/weren't + V-ing</a:t>
            </a:r>
          </a:p>
          <a:p>
            <a:pPr>
              <a:spcAft>
                <a:spcPts val="400"/>
              </a:spcAft>
              <a:defRPr sz="1200" b="0"/>
            </a:pPr>
            <a:r>
              <a:t>3. 10 Question Scenarios: Was/Were + Subject + V-ing?</a:t>
            </a:r>
          </a:p>
          <a:p>
            <a:pPr>
              <a:spcAft>
                <a:spcPts val="400"/>
              </a:spcAft>
              <a:defRPr sz="1200" b="0"/>
            </a:pPr>
            <a:r>
              <a:t>4. 10 Interruption Scenarios: Past Continuous + when + Simple Past</a:t>
            </a:r>
          </a:p>
          <a:p>
            <a:pPr>
              <a:spcAft>
                <a:spcPts val="400"/>
              </a:spcAft>
              <a:defRPr sz="1200" b="0"/>
            </a:pPr>
            <a:r>
              <a:t>5. 10 Parallel Scenarios: While + continuous, while + continuous</a:t>
            </a:r>
          </a:p>
          <a:p>
            <a:pPr>
              <a:spcAft>
                <a:spcPts val="400"/>
              </a:spcAft>
              <a:defRPr sz="1200" b="0"/>
            </a:pPr>
            <a:r>
              <a:t>6. 10 Ability / Modal Scenarios: Could and Was/Were Able To integration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2 • CORE MENTAL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Past Simple vs. Past Continuous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Understanding the fundamental contrast between completed events and ongoing scenes.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Past Simple: Completed Events (Punto)</a:t>
            </a:r>
          </a:p>
          <a:p>
            <a:pPr>
              <a:spcAft>
                <a:spcPts val="400"/>
              </a:spcAft>
              <a:defRPr sz="1200" b="0"/>
            </a:pPr>
            <a:r>
              <a:t>• Describes an action that finished completely at a specific time.</a:t>
            </a:r>
          </a:p>
          <a:p>
            <a:pPr>
              <a:spcAft>
                <a:spcPts val="400"/>
              </a:spcAft>
              <a:defRPr sz="1200" b="1">
                <a:solidFill>
                  <a:srgbClr val="E11D48"/>
                </a:solidFill>
              </a:defRPr>
            </a:pPr>
            <a:r>
              <a:t>• Visual Mental Picture: A single point on the timeline (•)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/>
            </a:pPr>
            <a:r>
              <a:t>Examples:</a:t>
            </a:r>
          </a:p>
          <a:p>
            <a:pPr>
              <a:spcAft>
                <a:spcPts val="400"/>
              </a:spcAft>
              <a:defRPr sz="1200" b="0"/>
            </a:pPr>
            <a:r>
              <a:t>• 'I ate breakfast at 8:00 AM.' (Terminé de desayunar)</a:t>
            </a:r>
          </a:p>
          <a:p>
            <a:pPr>
              <a:spcAft>
                <a:spcPts val="400"/>
              </a:spcAft>
              <a:defRPr sz="1200" b="0"/>
            </a:pPr>
            <a:r>
              <a:t>• 'He bought a new car yesterday.' (Compró un auto)</a:t>
            </a:r>
          </a:p>
          <a:p>
            <a:pPr>
              <a:spcAft>
                <a:spcPts val="400"/>
              </a:spcAft>
              <a:defRPr sz="1200" b="0"/>
            </a:pPr>
            <a:r>
              <a:t>• 'The phone rang three times.' (Sonó el teléfono)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796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Past Continuous: Ongoing Process (Línea)</a:t>
            </a:r>
          </a:p>
          <a:p>
            <a:pPr>
              <a:spcAft>
                <a:spcPts val="400"/>
              </a:spcAft>
              <a:defRPr sz="1200" b="0"/>
            </a:pPr>
            <a:r>
              <a:t>• Describes an action that was unfolding or in progress.</a:t>
            </a: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• Visual Mental Picture: A wavy line / video clip on the timeline (~~~)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/>
            </a:pPr>
            <a:r>
              <a:t>Examples:</a:t>
            </a:r>
          </a:p>
          <a:p>
            <a:pPr>
              <a:spcAft>
                <a:spcPts val="400"/>
              </a:spcAft>
              <a:defRPr sz="1200" b="0"/>
            </a:pPr>
            <a:r>
              <a:t>• 'I was eating breakfast when the alarm rang.'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(Estaba en medio del proceso de desayunar)</a:t>
            </a:r>
          </a:p>
          <a:p>
            <a:pPr>
              <a:spcAft>
                <a:spcPts val="400"/>
              </a:spcAft>
              <a:defRPr sz="1200" b="0"/>
            </a:pPr>
            <a:r>
              <a:t>• 'He was driving to work at 8:15 AM.'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(Iba manejando en ese instante)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2 • COMPARATIVE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Side-by-Side Comparison &amp; Spanish Equivalencies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How changing the verb tense changes the meaning of the entire story.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Past Simple (Pretérito Indefinido)</a:t>
            </a: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1. 'I cooked dinner.'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 → Cociné la cena. (Acción terminada. La comida está lista.)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2. 'She read the book.'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 → Leyó el libro. (Terminó todo el libro.)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3. 'It rained yesterday.'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 → Llovió ayer. (Hecho simple del día.)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796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Past Continuous (Pretérito Imperfecto)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1. 'I was cooking dinner.'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 → Estaba cocinando. (En medio de la acción cuando algo pasó.)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2. 'She was reading the book.'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 → Estaba leyendo. (En progreso; no sabemos si lo terminó.)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3. 'It was raining at 3 PM.'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 → Estaba lloviendo a las 3 PM. (Ambiente en progreso.)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2 • SIGNAL WORDS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Signal Words Map: Which Tense to Choose?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Key trigger words that tell you immediately whether to use Simple or Continuous.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Past Simple Signal Words</a:t>
            </a: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Trigger completed events: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0"/>
            </a:pPr>
            <a:r>
              <a:t>• yesterday (ayer)</a:t>
            </a:r>
          </a:p>
          <a:p>
            <a:pPr>
              <a:spcAft>
                <a:spcPts val="400"/>
              </a:spcAft>
              <a:defRPr sz="1200" b="0"/>
            </a:pPr>
            <a:r>
              <a:t>• last night / last week / last year (anoche / la semana pasada)</a:t>
            </a:r>
          </a:p>
          <a:p>
            <a:pPr>
              <a:spcAft>
                <a:spcPts val="400"/>
              </a:spcAft>
              <a:defRPr sz="1200" b="0"/>
            </a:pPr>
            <a:r>
              <a:t>• two days ago / five minutes ago (hace dos días)</a:t>
            </a:r>
          </a:p>
          <a:p>
            <a:pPr>
              <a:spcAft>
                <a:spcPts val="400"/>
              </a:spcAft>
              <a:defRPr sz="1200" b="0"/>
            </a:pPr>
            <a:r>
              <a:t>• in 2020 / in 1995 (en el año...)</a:t>
            </a:r>
          </a:p>
          <a:p>
            <a:pPr>
              <a:spcAft>
                <a:spcPts val="400"/>
              </a:spcAft>
              <a:defRPr sz="1200" b="0"/>
            </a:pPr>
            <a:r>
              <a:t>• suddenly / immediately (de repente / inmediatamente)</a:t>
            </a:r>
          </a:p>
          <a:p>
            <a:pPr>
              <a:spcAft>
                <a:spcPts val="400"/>
              </a:spcAft>
              <a:defRPr sz="1200" b="0"/>
            </a:pPr>
            <a:r>
              <a:t>• WHEN + simple past (cuando ocurrió)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796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Past Continuous Signal Words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Trigger ongoing background actions: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0"/>
            </a:pPr>
            <a:r>
              <a:t>• at 8:00 PM yesterday (hora exacta en progreso)</a:t>
            </a:r>
          </a:p>
          <a:p>
            <a:pPr>
              <a:spcAft>
                <a:spcPts val="400"/>
              </a:spcAft>
              <a:defRPr sz="1200" b="0"/>
            </a:pPr>
            <a:r>
              <a:t>• all morning / all night long (durante toda la mañana)</a:t>
            </a:r>
          </a:p>
          <a:p>
            <a:pPr>
              <a:spcAft>
                <a:spcPts val="400"/>
              </a:spcAft>
              <a:defRPr sz="1200" b="0"/>
            </a:pPr>
            <a:r>
              <a:t>• this time last week (a esta misma hora la semana pasada)</a:t>
            </a:r>
          </a:p>
          <a:p>
            <a:pPr>
              <a:spcAft>
                <a:spcPts val="400"/>
              </a:spcAft>
              <a:defRPr sz="1200" b="0"/>
            </a:pPr>
            <a:r>
              <a:t>• WHILE / AS (mientras)</a:t>
            </a:r>
          </a:p>
          <a:p>
            <a:pPr>
              <a:spcAft>
                <a:spcPts val="400"/>
              </a:spcAft>
              <a:defRPr sz="1200" b="0"/>
            </a:pPr>
            <a:r>
              <a:t>• at that exact moment (en ese momento exacto)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SLIDE 17 • REVIEW 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2A: Choosing Simple vs. Continuous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Test completed points in time vs ongoing background actions.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10 Interactive Review Questions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Review 2 features 10 practice questions with complete bilingual support.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Stacked Spanish translation beneath every single sentence</a:t>
            </a:r>
          </a:p>
          <a:p>
            <a:pPr>
              <a:spcAft>
                <a:spcPts val="400"/>
              </a:spcAft>
              <a:defRPr sz="1300" b="0"/>
            </a:pPr>
            <a:r>
              <a:t>• Deep dive into subtle meaning changes and signal clues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SLIDE 18 • REVIEW 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2B: Signal Words &amp; Narrative Contexts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Test time expressions and context clue recognition.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10 Interactive Review Questions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Review 2 features 10 practice questions with complete bilingual support.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Stacked Spanish translation beneath every single sentence</a:t>
            </a:r>
          </a:p>
          <a:p>
            <a:pPr>
              <a:spcAft>
                <a:spcPts val="400"/>
              </a:spcAft>
              <a:defRPr sz="1300" b="0"/>
            </a:pPr>
            <a:r>
              <a:t>• Deep dive into subtle meaning changes and signal clues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3 • PAST MODALS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Modal Verb 'Could': General Past Ability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Expressing talents, learned skills, and physical abilities over general periods of time.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1. What is 'Could'?</a:t>
            </a:r>
          </a:p>
          <a:p>
            <a:pPr>
              <a:spcAft>
                <a:spcPts val="400"/>
              </a:spcAft>
              <a:defRPr sz="1200" b="0"/>
            </a:pPr>
            <a:r>
              <a:t>• 'Could' is the past form of 'Can'.</a:t>
            </a:r>
          </a:p>
          <a:p>
            <a:pPr>
              <a:spcAft>
                <a:spcPts val="400"/>
              </a:spcAft>
              <a:defRPr sz="1200" b="1">
                <a:solidFill>
                  <a:srgbClr val="7C3AED"/>
                </a:solidFill>
              </a:defRPr>
            </a:pPr>
            <a:r>
              <a:t>• It expresses GENERAL past ability (podía / sabías / era capaz de).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/>
            </a:pPr>
            <a:r>
              <a:t>Key Characteristics:</a:t>
            </a:r>
          </a:p>
          <a:p>
            <a:pPr>
              <a:spcAft>
                <a:spcPts val="400"/>
              </a:spcAft>
              <a:defRPr sz="1100" b="0"/>
            </a:pPr>
            <a:r>
              <a:t>• Followed directly by base verb (NO 'to'): could swim, could speak</a:t>
            </a:r>
          </a:p>
          <a:p>
            <a:pPr>
              <a:spcAft>
                <a:spcPts val="400"/>
              </a:spcAft>
              <a:defRPr sz="1100" b="0"/>
            </a:pPr>
            <a:r>
              <a:t>• Same form for all subjects: I could, He could, They could</a:t>
            </a:r>
          </a:p>
          <a:p>
            <a:pPr>
              <a:spcAft>
                <a:spcPts val="400"/>
              </a:spcAft>
              <a:defRPr sz="1100" b="0"/>
            </a:pPr>
            <a:r>
              <a:t>• Negative: couldn't (could not)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796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2. Practical Examples</a:t>
            </a:r>
          </a:p>
          <a:p>
            <a:pPr>
              <a:spcAft>
                <a:spcPts val="400"/>
              </a:spcAft>
              <a:defRPr sz="1200" b="1">
                <a:solidFill>
                  <a:srgbClr val="7C3AED"/>
                </a:solidFill>
              </a:defRPr>
            </a:pPr>
            <a:r>
              <a:t>• 'When I was seven years old, I could swim very fast.'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(Cuando tenía siete años, yo podía nadar muy rápido.)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7C3AED"/>
                </a:solidFill>
              </a:defRPr>
            </a:pPr>
            <a:r>
              <a:t>• 'My grandmother could speak four different languages.'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(Mi abuela podía hablar cuatro idiomas distintos.)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E11D48"/>
                </a:solidFill>
              </a:defRPr>
            </a:pPr>
            <a:r>
              <a:t>• 'He couldn't ride a bike until he was ten.'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(Él no podía andar en bicicleta hasta los diez años.)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3 • SPECIFIC ACHIEVEMENT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'Was / Were Able To': Specific Past Achievements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Managing or succeeding in doing something difficult in a specific past event.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1. What is 'Was/Were Able To'?</a:t>
            </a: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• Used when someone MANAGED or SUCCEEDED in doing something difficult in a specific situation.</a:t>
            </a:r>
          </a:p>
          <a:p>
            <a:pPr>
              <a:spcAft>
                <a:spcPts val="400"/>
              </a:spcAft>
              <a:defRPr sz="1200" b="0">
                <a:solidFill>
                  <a:srgbClr val="4F46E5"/>
                </a:solidFill>
              </a:defRPr>
            </a:pPr>
            <a:r>
              <a:t>• Corresponds to 'pude / logré / logramos' in Spanish.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/>
            </a:pPr>
            <a:r>
              <a:t>Formula:</a:t>
            </a:r>
          </a:p>
          <a:p>
            <a:pPr>
              <a:spcAft>
                <a:spcPts val="400"/>
              </a:spcAft>
              <a:defRPr sz="1100" b="0"/>
            </a:pPr>
            <a:r>
              <a:t>• Singular (I, He, She, It): was able to + base verb</a:t>
            </a:r>
          </a:p>
          <a:p>
            <a:pPr>
              <a:spcAft>
                <a:spcPts val="400"/>
              </a:spcAft>
              <a:defRPr sz="1100" b="0"/>
            </a:pPr>
            <a:r>
              <a:t>• Plural (You, We, They): were able to + base verb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796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2. Practical Examples</a:t>
            </a: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• 'Even though the door was locked, he was able to escape.'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(Aunque la puerta estaba con seguro, él logró escapar.)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• 'After searching for hours, the firefighters were able to rescue the cat.'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(Después de buscar por horas, los bomberos lograron rescatar al gato.)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• 'Despite the heavy rain, we were able to finish the race.'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(A pesar de la lluvia fuerte, logramos terminar la carrera.)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3 • THE GOLDEN DIFFERENCE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The Crucial Difference: Could vs. Was/Were Able 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Master this distinction to sound completely natural in English.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COULD = General Ability (Talento General)</a:t>
            </a:r>
          </a:p>
          <a:p>
            <a:pPr>
              <a:spcAft>
                <a:spcPts val="400"/>
              </a:spcAft>
              <a:defRPr sz="1200" b="0"/>
            </a:pPr>
            <a:r>
              <a:t>• Used for general skills that existed over months/years.</a:t>
            </a:r>
          </a:p>
          <a:p>
            <a:pPr>
              <a:spcAft>
                <a:spcPts val="400"/>
              </a:spcAft>
              <a:defRPr sz="1200" b="1">
                <a:solidFill>
                  <a:srgbClr val="7C3AED"/>
                </a:solidFill>
              </a:defRPr>
            </a:pPr>
            <a:r>
              <a:t>• 'I could run fast when I was a teenager.'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(Podía correr rápido cuando era adolescente. [Talento general])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E11D48"/>
                </a:solidFill>
              </a:defRPr>
            </a:pPr>
            <a:r>
              <a:t>⚠️ CRITICAL RULE:</a:t>
            </a:r>
          </a:p>
          <a:p>
            <a:pPr>
              <a:spcAft>
                <a:spcPts val="400"/>
              </a:spcAft>
              <a:defRPr sz="1100" b="0"/>
            </a:pPr>
            <a:r>
              <a:t>Do NOT use 'could' for a single completed triumph in the affirmative! Say 'was able to' or 'managed to'.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796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WAS/WERE ABLE TO = Specific Triumph (Logro)</a:t>
            </a:r>
          </a:p>
          <a:p>
            <a:pPr>
              <a:spcAft>
                <a:spcPts val="400"/>
              </a:spcAft>
              <a:defRPr sz="1200" b="0"/>
            </a:pPr>
            <a:r>
              <a:t>• Used for winning, overcoming an obstacle, or escaping.</a:t>
            </a: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• 'The exam was hard, but I was able to pass.'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(El examen fue difícil, pero logré aprobarlo. [1 evento específico])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D97706"/>
                </a:solidFill>
              </a:defRPr>
            </a:pPr>
            <a:r>
              <a:t>💡 In Negative Sentences (No pude / No logré):</a:t>
            </a:r>
          </a:p>
          <a:p>
            <a:pPr>
              <a:spcAft>
                <a:spcPts val="400"/>
              </a:spcAft>
              <a:defRPr sz="1100" b="0"/>
            </a:pPr>
            <a:r>
              <a:t>Both 'couldn't' and 'wasn't able to' are 100% correct!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3 • INTEGRATION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Using Modals with Past Continuous &amp; Simple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Connecting past ability and achievements with ongoing scenes.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Rich Multi-Clause Synthesis Examples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• 'While the guard was sleeping, the prisoner was able to escape.'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(Mientras el guardia estaba durmiendo [Continuous], el prisionero logró escapar [Specific Triumph].)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• 'I couldn't hear the teacher because everyone was shouting.'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(No pude escuchar al maestro [Inability] porque todos estaban gritando [Continuous].)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• 'We weren't able to play tennis because it was raining heavily all afternoon.'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(No logramos jugar tenis porque estuvo lloviendo fuertemente toda la tarde.)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SLIDE 23 • REVIEW 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3A: 'Could' for General Ability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Test general past skills and modal sentence structure.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10 Interactive Modals Questions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Review 3 provides 10 comprehensive questions per section on past ability.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Full audio feedback, hints, and explanations in the web application</a:t>
            </a:r>
          </a:p>
          <a:p>
            <a:pPr>
              <a:spcAft>
                <a:spcPts val="400"/>
              </a:spcAft>
              <a:defRPr sz="1300" b="0"/>
            </a:pPr>
            <a:r>
              <a:t>• Spanish translation under every question for crystal-clear comprehension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SLIDE 24 • REVIEW 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3B: Could vs. Able To Specificity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Test the specific single event rule and negatives.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10 Interactive Modals Questions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Review 3 provides 10 comprehensive questions per section on past ability.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Full audio feedback, hints, and explanations in the web application</a:t>
            </a:r>
          </a:p>
          <a:p>
            <a:pPr>
              <a:spcAft>
                <a:spcPts val="400"/>
              </a:spcAft>
              <a:defRPr sz="1300" b="0"/>
            </a:pPr>
            <a:r>
              <a:t>• Spanish translation under every question for crystal-clear comprehension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SLIDE 25 • REVIEW 3C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3C: Modals with Continuous &amp; Simple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Test complex sentences with while/when and ability.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10 Interactive Modals Questions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Review 3 provides 10 comprehensive questions per section on past ability.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Full audio feedback, hints, and explanations in the web application</a:t>
            </a:r>
          </a:p>
          <a:p>
            <a:pPr>
              <a:spcAft>
                <a:spcPts val="400"/>
              </a:spcAft>
              <a:defRPr sz="1300" b="0"/>
            </a:pPr>
            <a:r>
              <a:t>• Spanish translation under every question for crystal-clear comprehension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LESSON 4 • PHONICS &amp; VOWEL MECHANICS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The Magic Silent 'E' Rule: Making Vowels Long &amp; Strong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How the ending 'e' transforms short vowels into their strong alphabet sounds.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1. The Phonics Principle (VCe Pattern)</a:t>
            </a:r>
          </a:p>
          <a:p>
            <a:pPr>
              <a:spcAft>
                <a:spcPts val="400"/>
              </a:spcAft>
              <a:defRPr sz="1200" b="0"/>
            </a:pPr>
            <a:r>
              <a:t>In English, short 3-letter CVC words have SHORT/WEAK vowels:</a:t>
            </a:r>
          </a:p>
          <a:p>
            <a:pPr>
              <a:spcAft>
                <a:spcPts val="400"/>
              </a:spcAft>
              <a:defRPr sz="1100" b="0"/>
            </a:pPr>
            <a:r>
              <a:t>• a = /æ/ (tap, hat, plan)   • e = /ɜːr/ or /e/ (her, pet)</a:t>
            </a:r>
          </a:p>
          <a:p>
            <a:pPr>
              <a:spcAft>
                <a:spcPts val="400"/>
              </a:spcAft>
              <a:defRPr sz="1100" b="0"/>
            </a:pPr>
            <a:r>
              <a:t>• i = /ɪ/ (bit, win, pin)    • o = /ɒ/ (hop, rob, not)</a:t>
            </a:r>
          </a:p>
          <a:p>
            <a:pPr>
              <a:spcAft>
                <a:spcPts val="400"/>
              </a:spcAft>
              <a:defRPr sz="1100" b="0"/>
            </a:pPr>
            <a:r>
              <a:t>• u = /ʌ/ (cut, cub, tub)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7C3AED"/>
                </a:solidFill>
              </a:defRPr>
            </a:pPr>
            <a:r>
              <a:t>✨ What the Magic Silent 'E' does:</a:t>
            </a:r>
          </a:p>
          <a:p>
            <a:pPr>
              <a:spcAft>
                <a:spcPts val="400"/>
              </a:spcAft>
              <a:defRPr sz="1100" b="0"/>
            </a:pPr>
            <a:r>
              <a:t>When a silent 'e' is added at the end (VCe pattern):</a:t>
            </a:r>
          </a:p>
          <a:p>
            <a:pPr>
              <a:spcAft>
                <a:spcPts val="400"/>
              </a:spcAft>
              <a:defRPr sz="1100" b="1">
                <a:solidFill>
                  <a:srgbClr val="E11D48"/>
                </a:solidFill>
              </a:defRPr>
            </a:pPr>
            <a:r>
              <a:t>1. The 'e' stays 100% SILENT (no sound).</a:t>
            </a:r>
          </a:p>
          <a:p>
            <a:pPr>
              <a:spcAft>
                <a:spcPts val="400"/>
              </a:spcAft>
              <a:defRPr sz="1100" b="1">
                <a:solidFill>
                  <a:srgbClr val="059669"/>
                </a:solidFill>
              </a:defRPr>
            </a:pPr>
            <a:r>
              <a:t>2. It reaches back over the consonant and makes the previous vowel STRONG/LONG (it says its alphabet name!).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796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2. Strong Vowel Sounds Transformation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The 5 English Vowels with Magic 'E':</a:t>
            </a:r>
          </a:p>
          <a:p>
            <a:pPr>
              <a:spcAft>
                <a:spcPts val="400"/>
              </a:spcAft>
              <a:defRPr sz="4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• Letter A: /æ/ (tap)  →  STRONG /eɪ/ (tape)</a:t>
            </a:r>
          </a:p>
          <a:p>
            <a:pPr>
              <a:spcAft>
                <a:spcPts val="400"/>
              </a:spcAft>
              <a:defRPr sz="1000" b="0">
                <a:solidFill>
                  <a:srgbClr val="4F46E5"/>
                </a:solidFill>
              </a:defRPr>
            </a:pPr>
            <a:r>
              <a:t>  (De tocar ligero a cinta / grabar)</a:t>
            </a: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• Letter E: /ɜːr/ (her)  →  STRONG /hɪər/ (here)</a:t>
            </a:r>
          </a:p>
          <a:p>
            <a:pPr>
              <a:spcAft>
                <a:spcPts val="400"/>
              </a:spcAft>
              <a:defRPr sz="1000" b="0">
                <a:solidFill>
                  <a:srgbClr val="4F46E5"/>
                </a:solidFill>
              </a:defRPr>
            </a:pPr>
            <a:r>
              <a:t>  (De su de ella a aquí)</a:t>
            </a: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• Letter I: /ɪ/ (bit)  →  STRONG /aɪ/ (bite)</a:t>
            </a:r>
          </a:p>
          <a:p>
            <a:pPr>
              <a:spcAft>
                <a:spcPts val="400"/>
              </a:spcAft>
              <a:defRPr sz="1000" b="0">
                <a:solidFill>
                  <a:srgbClr val="4F46E5"/>
                </a:solidFill>
              </a:defRPr>
            </a:pPr>
            <a:r>
              <a:t>  (De pedacito a morder)</a:t>
            </a: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• Letter O: /ɒ/ (hop)  →  STRONG /oʊ/ (hope)</a:t>
            </a:r>
          </a:p>
          <a:p>
            <a:pPr>
              <a:spcAft>
                <a:spcPts val="400"/>
              </a:spcAft>
              <a:defRPr sz="1000" b="0">
                <a:solidFill>
                  <a:srgbClr val="4F46E5"/>
                </a:solidFill>
              </a:defRPr>
            </a:pPr>
            <a:r>
              <a:t>  (De saltitos a tener esperanza)</a:t>
            </a: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• Letter U: /ʌ/ (cut)  →  STRONG /juː/ (cute)</a:t>
            </a:r>
          </a:p>
          <a:p>
            <a:pPr>
              <a:spcAft>
                <a:spcPts val="400"/>
              </a:spcAft>
              <a:defRPr sz="1000" b="0">
                <a:solidFill>
                  <a:srgbClr val="4F46E5"/>
                </a:solidFill>
              </a:defRPr>
            </a:pPr>
            <a:r>
              <a:t>  (De cortar a tierno / lindo)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F46E5"/>
                </a:solidFill>
              </a:defRPr>
            </a:pPr>
            <a:r>
              <a:t>LESSON 4 • MINIMAL PAIRS COMPARISON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Side-by-Side Word Pairs: Weak Vowel vs. Strong Vowel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Notice how a single silent 'e' drastically changes pronunciation and meaning.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33832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29260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A &amp; E Minimal Pairs</a:t>
            </a:r>
          </a:p>
          <a:p>
            <a:pPr>
              <a:spcAft>
                <a:spcPts val="400"/>
              </a:spcAft>
              <a:defRPr sz="1200" b="1">
                <a:solidFill>
                  <a:srgbClr val="4F46E5"/>
                </a:solidFill>
              </a:defRPr>
            </a:pPr>
            <a:r>
              <a:t>Short/Weak Vowel vs. Strong Vowel:</a:t>
            </a:r>
          </a:p>
          <a:p>
            <a:pPr>
              <a:spcAft>
                <a:spcPts val="400"/>
              </a:spcAft>
              <a:defRPr sz="400" b="0"/>
            </a:pPr>
          </a:p>
          <a:p>
            <a:pPr>
              <a:spcAft>
                <a:spcPts val="400"/>
              </a:spcAft>
              <a:defRPr sz="1100" b="1"/>
            </a:pPr>
            <a:r>
              <a:t>• tap (/tæp/ grifo) → tape (/teɪp/ cinta)</a:t>
            </a:r>
          </a:p>
          <a:p>
            <a:pPr>
              <a:spcAft>
                <a:spcPts val="400"/>
              </a:spcAft>
              <a:defRPr sz="1100" b="1"/>
            </a:pPr>
            <a:r>
              <a:t>• hat (/hæt/ sombrero) → hate (/heɪt/ odiar)</a:t>
            </a:r>
          </a:p>
          <a:p>
            <a:pPr>
              <a:spcAft>
                <a:spcPts val="400"/>
              </a:spcAft>
              <a:defRPr sz="1100" b="1"/>
            </a:pPr>
            <a:r>
              <a:t>• plan (/plæn/ plan) → plane (/pleɪn/ avión)</a:t>
            </a:r>
          </a:p>
          <a:p>
            <a:pPr>
              <a:spcAft>
                <a:spcPts val="400"/>
              </a:spcAft>
              <a:defRPr sz="1100" b="1"/>
            </a:pPr>
            <a:r>
              <a:t>• mad (/mæd/ enojado) → made (/meɪd/ hizo)</a:t>
            </a:r>
          </a:p>
          <a:p>
            <a:pPr>
              <a:spcAft>
                <a:spcPts val="400"/>
              </a:spcAft>
              <a:defRPr sz="1100" b="1">
                <a:solidFill>
                  <a:srgbClr val="7C3AED"/>
                </a:solidFill>
              </a:defRPr>
            </a:pPr>
            <a:r>
              <a:t>• her (/hɜːr/ de ella) → here (/hɪər/ aquí)</a:t>
            </a:r>
          </a:p>
          <a:p>
            <a:pPr>
              <a:spcAft>
                <a:spcPts val="400"/>
              </a:spcAft>
              <a:defRPr sz="400" b="0"/>
            </a:pPr>
          </a:p>
          <a:p>
            <a:pPr>
              <a:spcAft>
                <a:spcPts val="400"/>
              </a:spcAft>
              <a:defRPr sz="1000" b="0">
                <a:solidFill>
                  <a:srgbClr val="64748B"/>
                </a:solidFill>
              </a:defRPr>
            </a:pPr>
            <a:r>
              <a:t>Notice: The 'a' and 'e' say their letter names!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011680"/>
            <a:ext cx="33832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7720" y="2194560"/>
            <a:ext cx="29260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I &amp; O Minimal Pairs</a:t>
            </a:r>
          </a:p>
          <a:p>
            <a:pPr>
              <a:spcAft>
                <a:spcPts val="400"/>
              </a:spcAft>
              <a:defRPr sz="1200" b="1">
                <a:solidFill>
                  <a:srgbClr val="7C3AED"/>
                </a:solidFill>
              </a:defRPr>
            </a:pPr>
            <a:r>
              <a:t>Short/Weak Vowel vs. Strong Vowel:</a:t>
            </a:r>
          </a:p>
          <a:p>
            <a:pPr>
              <a:spcAft>
                <a:spcPts val="400"/>
              </a:spcAft>
              <a:defRPr sz="400" b="0"/>
            </a:pPr>
          </a:p>
          <a:p>
            <a:pPr>
              <a:spcAft>
                <a:spcPts val="400"/>
              </a:spcAft>
              <a:defRPr sz="1100" b="1"/>
            </a:pPr>
            <a:r>
              <a:t>• bit (/bɪt/ pedazo) → bite (/baɪt/ morder)</a:t>
            </a:r>
          </a:p>
          <a:p>
            <a:pPr>
              <a:spcAft>
                <a:spcPts val="400"/>
              </a:spcAft>
              <a:defRPr sz="1100" b="1"/>
            </a:pPr>
            <a:r>
              <a:t>• win (/wɪn/ ganar) → wine (/waɪn/ vino)</a:t>
            </a:r>
          </a:p>
          <a:p>
            <a:pPr>
              <a:spcAft>
                <a:spcPts val="400"/>
              </a:spcAft>
              <a:defRPr sz="1100" b="1"/>
            </a:pPr>
            <a:r>
              <a:t>• pin (/pɪn/ alfiler) → pine (/paɪn/ pino)</a:t>
            </a:r>
          </a:p>
          <a:p>
            <a:pPr>
              <a:spcAft>
                <a:spcPts val="400"/>
              </a:spcAft>
              <a:defRPr sz="1100" b="1"/>
            </a:pPr>
            <a:r>
              <a:t>• hop (/hɒp/ saltito) → hope (/hoʊp/ esperar)</a:t>
            </a:r>
          </a:p>
          <a:p>
            <a:pPr>
              <a:spcAft>
                <a:spcPts val="400"/>
              </a:spcAft>
              <a:defRPr sz="1100" b="1"/>
            </a:pPr>
            <a:r>
              <a:t>• rob (/rɒb/ robar) → robe (/roʊb/ bata)</a:t>
            </a:r>
          </a:p>
          <a:p>
            <a:pPr>
              <a:spcAft>
                <a:spcPts val="400"/>
              </a:spcAft>
              <a:defRPr sz="1100" b="1"/>
            </a:pPr>
            <a:r>
              <a:t>• not (/nɒt/ no) → note (/noʊt/ nota)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2011680"/>
            <a:ext cx="33832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75320" y="2194560"/>
            <a:ext cx="29260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U Pairs &amp; Master Rule</a:t>
            </a: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Short/Weak Vowel vs. Strong Vowel:</a:t>
            </a:r>
          </a:p>
          <a:p>
            <a:pPr>
              <a:spcAft>
                <a:spcPts val="400"/>
              </a:spcAft>
              <a:defRPr sz="400" b="0"/>
            </a:pPr>
          </a:p>
          <a:p>
            <a:pPr>
              <a:spcAft>
                <a:spcPts val="400"/>
              </a:spcAft>
              <a:defRPr sz="1100" b="1"/>
            </a:pPr>
            <a:r>
              <a:t>• cut (/kʌt/ cortar) → cute (/kjuːt/ lindo)</a:t>
            </a:r>
          </a:p>
          <a:p>
            <a:pPr>
              <a:spcAft>
                <a:spcPts val="400"/>
              </a:spcAft>
              <a:defRPr sz="1100" b="1"/>
            </a:pPr>
            <a:r>
              <a:t>• cub (/kʌb/ cachorro) → cube (/kjuːb/ cubo)</a:t>
            </a:r>
          </a:p>
          <a:p>
            <a:pPr>
              <a:spcAft>
                <a:spcPts val="400"/>
              </a:spcAft>
              <a:defRPr sz="1100" b="1"/>
            </a:pPr>
            <a:r>
              <a:t>• tub (/tʌb/ tina) → tube (/tjuːb/ tubo)</a:t>
            </a:r>
          </a:p>
          <a:p>
            <a:pPr>
              <a:spcAft>
                <a:spcPts val="400"/>
              </a:spcAft>
              <a:defRPr sz="1100" b="1"/>
            </a:pPr>
            <a:r>
              <a:t>• hug (/hʌɡ/ abrazar) → huge (/hjuːdʒ/ enorme)</a:t>
            </a:r>
          </a:p>
          <a:p>
            <a:pPr>
              <a:spcAft>
                <a:spcPts val="400"/>
              </a:spcAft>
              <a:defRPr sz="400" b="0"/>
            </a:pPr>
          </a:p>
          <a:p>
            <a:pPr>
              <a:spcAft>
                <a:spcPts val="400"/>
              </a:spcAft>
              <a:defRPr sz="1100" b="1">
                <a:solidFill>
                  <a:srgbClr val="D97706"/>
                </a:solidFill>
              </a:defRPr>
            </a:pPr>
            <a:r>
              <a:t>💡 Summary Rule:</a:t>
            </a:r>
          </a:p>
          <a:p>
            <a:pPr>
              <a:spcAft>
                <a:spcPts val="400"/>
              </a:spcAft>
              <a:defRPr sz="1000" b="0"/>
            </a:pPr>
            <a:r>
              <a:t>Without 'e' = short sound (/æ, e, ɪ, ɒ, ʌ/)</a:t>
            </a:r>
          </a:p>
          <a:p>
            <a:pPr>
              <a:spcAft>
                <a:spcPts val="400"/>
              </a:spcAft>
              <a:defRPr sz="1000" b="0"/>
            </a:pPr>
            <a:r>
              <a:t>With silent 'e' = strong sound (/eɪ, iː, aɪ, oʊ, juː/)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E11D48"/>
                </a:solidFill>
              </a:defRPr>
            </a:pPr>
            <a:r>
              <a:t>LESSON 4 • SPELLING RULES CONNECTION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The Phonics Reason Behind '-ing' Spelling Rules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Why we drop silent 'e' and why we double consonants to protect short vowels.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1. Dropping Silent 'e' (hope → hoping)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Why do we drop the 'e' before '-ing'?</a:t>
            </a:r>
          </a:p>
          <a:p>
            <a:pPr>
              <a:spcAft>
                <a:spcPts val="400"/>
              </a:spcAft>
              <a:defRPr sz="400" b="0"/>
            </a:pPr>
          </a:p>
          <a:p>
            <a:pPr>
              <a:spcAft>
                <a:spcPts val="400"/>
              </a:spcAft>
              <a:defRPr sz="1100" b="0"/>
            </a:pPr>
            <a:r>
              <a:t>• The '-ing' suffix starts with a vowel, so the silent 'e' is no longer needed.</a:t>
            </a:r>
          </a:p>
          <a:p>
            <a:pPr>
              <a:spcAft>
                <a:spcPts val="400"/>
              </a:spcAft>
              <a:defRPr sz="1100" b="1">
                <a:solidFill>
                  <a:srgbClr val="2563EB"/>
                </a:solidFill>
              </a:defRPr>
            </a:pPr>
            <a:r>
              <a:t>• The base vowel keeps its STRONG sound!</a:t>
            </a:r>
          </a:p>
          <a:p>
            <a:pPr>
              <a:spcAft>
                <a:spcPts val="400"/>
              </a:spcAft>
              <a:defRPr sz="400" b="0"/>
            </a:pPr>
          </a:p>
          <a:p>
            <a:pPr>
              <a:spcAft>
                <a:spcPts val="400"/>
              </a:spcAft>
              <a:defRPr sz="1100" b="1"/>
            </a:pPr>
            <a:r>
              <a:t>Examples:</a:t>
            </a:r>
          </a:p>
          <a:p>
            <a:pPr>
              <a:spcAft>
                <a:spcPts val="400"/>
              </a:spcAft>
              <a:defRPr sz="1100" b="0"/>
            </a:pPr>
            <a:r>
              <a:t>• hope (/hoʊp/) → hoping (/hoʊpɪŋ/ esperando)</a:t>
            </a:r>
          </a:p>
          <a:p>
            <a:pPr>
              <a:spcAft>
                <a:spcPts val="400"/>
              </a:spcAft>
              <a:defRPr sz="1100" b="0"/>
            </a:pPr>
            <a:r>
              <a:t>• tape (/teɪp/) → taping (/teɪpɪŋ/ grabando)</a:t>
            </a:r>
          </a:p>
          <a:p>
            <a:pPr>
              <a:spcAft>
                <a:spcPts val="400"/>
              </a:spcAft>
              <a:defRPr sz="1100" b="0"/>
            </a:pPr>
            <a:r>
              <a:t>• drive (/draɪv/) → driving (/draɪvɪŋ/ manejando)</a:t>
            </a:r>
          </a:p>
          <a:p>
            <a:pPr>
              <a:spcAft>
                <a:spcPts val="400"/>
              </a:spcAft>
              <a:defRPr sz="1100" b="0"/>
            </a:pPr>
            <a:r>
              <a:t>• write (/raɪt/) → writing (/raɪtɪŋ/ escribiendo)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796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2. Doubling CVC Consonants (hop → hopping)</a:t>
            </a: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Why do we double the consonant in 1-syllable CVC?</a:t>
            </a:r>
          </a:p>
          <a:p>
            <a:pPr>
              <a:spcAft>
                <a:spcPts val="400"/>
              </a:spcAft>
              <a:defRPr sz="400" b="0"/>
            </a:pPr>
          </a:p>
          <a:p>
            <a:pPr>
              <a:spcAft>
                <a:spcPts val="400"/>
              </a:spcAft>
              <a:defRPr sz="1100" b="1">
                <a:solidFill>
                  <a:srgbClr val="E11D48"/>
                </a:solidFill>
              </a:defRPr>
            </a:pPr>
            <a:r>
              <a:t>• To PROTECT the short/weak vowel sound!</a:t>
            </a:r>
          </a:p>
          <a:p>
            <a:pPr>
              <a:spcAft>
                <a:spcPts val="400"/>
              </a:spcAft>
              <a:defRPr sz="1100" b="0"/>
            </a:pPr>
            <a:r>
              <a:t>• Without double consonant, 'hoping' would look and sound like 'hope'!</a:t>
            </a:r>
          </a:p>
          <a:p>
            <a:pPr>
              <a:spcAft>
                <a:spcPts val="400"/>
              </a:spcAft>
              <a:defRPr sz="1100" b="0"/>
            </a:pPr>
            <a:r>
              <a:t>• The two consonants create a barrier preventing the vowel from turning strong.</a:t>
            </a:r>
          </a:p>
          <a:p>
            <a:pPr>
              <a:spcAft>
                <a:spcPts val="400"/>
              </a:spcAft>
              <a:defRPr sz="400" b="0"/>
            </a:pPr>
          </a:p>
          <a:p>
            <a:pPr>
              <a:spcAft>
                <a:spcPts val="400"/>
              </a:spcAft>
              <a:defRPr sz="1100" b="1"/>
            </a:pPr>
            <a:r>
              <a:t>Examples:</a:t>
            </a:r>
          </a:p>
          <a:p>
            <a:pPr>
              <a:spcAft>
                <a:spcPts val="400"/>
              </a:spcAft>
              <a:defRPr sz="1100" b="0"/>
            </a:pPr>
            <a:r>
              <a:t>• hop (/hɒp/) → hopping (/hɒpɪŋ/ dando saltitos)</a:t>
            </a:r>
          </a:p>
          <a:p>
            <a:pPr>
              <a:spcAft>
                <a:spcPts val="400"/>
              </a:spcAft>
              <a:defRPr sz="1100" b="0"/>
            </a:pPr>
            <a:r>
              <a:t>• tap (/tæp/) → tapping (/tæpɪŋ/ golpeando)</a:t>
            </a:r>
          </a:p>
          <a:p>
            <a:pPr>
              <a:spcAft>
                <a:spcPts val="400"/>
              </a:spcAft>
              <a:defRPr sz="1100" b="0"/>
            </a:pPr>
            <a:r>
              <a:t>• plan (/plæn/) → planning (/plænɪŋ/ planeando)</a:t>
            </a:r>
          </a:p>
          <a:p>
            <a:pPr>
              <a:spcAft>
                <a:spcPts val="400"/>
              </a:spcAft>
              <a:defRPr sz="1100" b="0"/>
            </a:pPr>
            <a:r>
              <a:t>• win (/wɪn/) → winning (/wɪnɪŋ/ ganando)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SLIDE 29 • REVIEW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4: The Magic Silent 'E' &amp; Vowel Mechanics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Test strong vowels (her vs here, hop vs hope, tap vs tape) and spelling protection.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10 Interactive Phonics &amp; Spelling Questions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Review 4 features 10 practice questions on Magic Silent 'E', vowel mechanics, and spelling rules.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0"/>
            </a:pPr>
            <a:r>
              <a:t>• 10 interactive questions with Spanish translations in the web app</a:t>
            </a:r>
          </a:p>
          <a:p>
            <a:pPr>
              <a:spcAft>
                <a:spcPts val="400"/>
              </a:spcAft>
              <a:defRPr sz="1300" b="0"/>
            </a:pPr>
            <a:r>
              <a:t>• Contrast pairs: her vs here, hop vs hope, tap vs tape, bit vs bite, cut vs cute</a:t>
            </a:r>
          </a:p>
          <a:p>
            <a:pPr>
              <a:spcAft>
                <a:spcPts val="400"/>
              </a:spcAft>
              <a:defRPr sz="1300" b="0"/>
            </a:pPr>
            <a:r>
              <a:t>• Explanations on why consonant doubling protects short vowels in past continuous -ing forms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SLIDE 30 • MASTER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Final Master Quiz: Part 1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Comprehensive evaluation across all topics, formulas, and spelling rules.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10 Final Master Evaluation Questions</a:t>
            </a:r>
          </a:p>
          <a:p>
            <a:pPr>
              <a:spcAft>
                <a:spcPts val="400"/>
              </a:spcAft>
              <a:defRPr sz="1400" b="1">
                <a:solidFill>
                  <a:srgbClr val="7C3AED"/>
                </a:solidFill>
              </a:defRPr>
            </a:pPr>
            <a:r>
              <a:t>These 20 final questions cover every grammatical and phonics concept taught in the masterclass.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Includes fresh, unseen test questions</a:t>
            </a:r>
          </a:p>
          <a:p>
            <a:pPr>
              <a:spcAft>
                <a:spcPts val="400"/>
              </a:spcAft>
              <a:defRPr sz="1300" b="0"/>
            </a:pPr>
            <a:r>
              <a:t>• Validates mastery of Past Continuous, When/While, Simple vs Continuous, Could vs Able To, and Silent 'E' Rules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SLIDE 31 • ADVANCED FLUENCY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Final Master Quiz: Part 2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Multi-clause synthesis, phonics mechanics, and real-world English narrative contexts.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10 Final Master Evaluation Questions</a:t>
            </a:r>
          </a:p>
          <a:p>
            <a:pPr>
              <a:spcAft>
                <a:spcPts val="400"/>
              </a:spcAft>
              <a:defRPr sz="1400" b="1">
                <a:solidFill>
                  <a:srgbClr val="7C3AED"/>
                </a:solidFill>
              </a:defRPr>
            </a:pPr>
            <a:r>
              <a:t>These 20 final questions cover every grammatical and phonics concept taught in the masterclass.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Includes fresh, unseen test questions</a:t>
            </a:r>
          </a:p>
          <a:p>
            <a:pPr>
              <a:spcAft>
                <a:spcPts val="400"/>
              </a:spcAft>
              <a:defRPr sz="1300" b="0"/>
            </a:pPr>
            <a:r>
              <a:t>• Validates mastery of Past Continuous, When/While, Simple vs Continuous, Could vs Able To, and Silent 'E' Rules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REFERENCE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Course Summary &amp; Conjugation Cheat Sheet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Fast lookup guide for classroom and self-study.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24688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20116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1. Past Continuous</a:t>
            </a:r>
          </a:p>
          <a:p>
            <a:pPr>
              <a:spcAft>
                <a:spcPts val="400"/>
              </a:spcAft>
              <a:defRPr sz="1100" b="1">
                <a:solidFill>
                  <a:srgbClr val="2563EB"/>
                </a:solidFill>
              </a:defRPr>
            </a:pPr>
            <a:r>
              <a:t>(+) was/were + V-ing</a:t>
            </a:r>
          </a:p>
          <a:p>
            <a:pPr>
              <a:spcAft>
                <a:spcPts val="400"/>
              </a:spcAft>
              <a:defRPr sz="1100" b="1">
                <a:solidFill>
                  <a:srgbClr val="E11D48"/>
                </a:solidFill>
              </a:defRPr>
            </a:pPr>
            <a:r>
              <a:t>(-) wasn't/weren't</a:t>
            </a:r>
          </a:p>
          <a:p>
            <a:pPr>
              <a:spcAft>
                <a:spcPts val="400"/>
              </a:spcAft>
              <a:defRPr sz="1100" b="1">
                <a:solidFill>
                  <a:srgbClr val="7C3AED"/>
                </a:solidFill>
              </a:defRPr>
            </a:pPr>
            <a:r>
              <a:t>(?) Was/Were + S + V-ing?</a:t>
            </a:r>
          </a:p>
          <a:p>
            <a:pPr>
              <a:spcAft>
                <a:spcPts val="400"/>
              </a:spcAft>
              <a:defRPr sz="400" b="0"/>
            </a:pPr>
          </a:p>
          <a:p>
            <a:pPr>
              <a:spcAft>
                <a:spcPts val="400"/>
              </a:spcAft>
              <a:defRPr sz="1000" b="0">
                <a:solidFill>
                  <a:srgbClr val="4F46E5"/>
                </a:solidFill>
              </a:defRPr>
            </a:pPr>
            <a:r>
              <a:t>Acción en progreso en el pasado.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011680"/>
            <a:ext cx="24688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03320" y="2194560"/>
            <a:ext cx="20116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2. When vs. While</a:t>
            </a:r>
          </a:p>
          <a:p>
            <a:pPr>
              <a:spcAft>
                <a:spcPts val="400"/>
              </a:spcAft>
              <a:defRPr sz="1100" b="1">
                <a:solidFill>
                  <a:srgbClr val="D97706"/>
                </a:solidFill>
              </a:defRPr>
            </a:pPr>
            <a:r>
              <a:t>• when + Past Simple (interrupción)</a:t>
            </a:r>
          </a:p>
          <a:p>
            <a:pPr>
              <a:spcAft>
                <a:spcPts val="400"/>
              </a:spcAft>
              <a:defRPr sz="1100" b="1">
                <a:solidFill>
                  <a:srgbClr val="0891B2"/>
                </a:solidFill>
              </a:defRPr>
            </a:pPr>
            <a:r>
              <a:t>• while + Past Cont (fondo continuo)</a:t>
            </a:r>
          </a:p>
          <a:p>
            <a:pPr>
              <a:spcAft>
                <a:spcPts val="400"/>
              </a:spcAft>
              <a:defRPr sz="1100" b="1">
                <a:solidFill>
                  <a:srgbClr val="0891B2"/>
                </a:solidFill>
              </a:defRPr>
            </a:pPr>
            <a:r>
              <a:t>• while + cont, while + cont (paralelas)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2011680"/>
            <a:ext cx="24688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46520" y="2194560"/>
            <a:ext cx="20116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3. Could vs. Able To</a:t>
            </a:r>
          </a:p>
          <a:p>
            <a:pPr>
              <a:spcAft>
                <a:spcPts val="400"/>
              </a:spcAft>
              <a:defRPr sz="1100" b="1">
                <a:solidFill>
                  <a:srgbClr val="7C3AED"/>
                </a:solidFill>
              </a:defRPr>
            </a:pPr>
            <a:r>
              <a:t>• could = general skill (podía)</a:t>
            </a:r>
          </a:p>
          <a:p>
            <a:pPr>
              <a:spcAft>
                <a:spcPts val="400"/>
              </a:spcAft>
              <a:defRPr sz="1100" b="1">
                <a:solidFill>
                  <a:srgbClr val="059669"/>
                </a:solidFill>
              </a:defRPr>
            </a:pPr>
            <a:r>
              <a:t>• was able to = triumph (logró)</a:t>
            </a:r>
          </a:p>
          <a:p>
            <a:pPr>
              <a:spcAft>
                <a:spcPts val="400"/>
              </a:spcAft>
              <a:defRPr sz="1100" b="1">
                <a:solidFill>
                  <a:srgbClr val="E11D48"/>
                </a:solidFill>
              </a:defRPr>
            </a:pPr>
            <a:r>
              <a:t>• couldn't = weren't able to (-)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61120" y="2011680"/>
            <a:ext cx="24688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89720" y="2194560"/>
            <a:ext cx="20116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4. Magic Silent 'E'</a:t>
            </a:r>
          </a:p>
          <a:p>
            <a:pPr>
              <a:spcAft>
                <a:spcPts val="400"/>
              </a:spcAft>
              <a:defRPr sz="1100" b="1">
                <a:solidFill>
                  <a:srgbClr val="4F46E5"/>
                </a:solidFill>
              </a:defRPr>
            </a:pPr>
            <a:r>
              <a:t>• Silent 'e' makes vowel STRONG</a:t>
            </a:r>
          </a:p>
          <a:p>
            <a:pPr>
              <a:spcAft>
                <a:spcPts val="400"/>
              </a:spcAft>
              <a:defRPr sz="1000" b="0"/>
            </a:pPr>
            <a:r>
              <a:t>• tap (/æ/) → tape (/eɪ/)</a:t>
            </a:r>
          </a:p>
          <a:p>
            <a:pPr>
              <a:spcAft>
                <a:spcPts val="400"/>
              </a:spcAft>
              <a:defRPr sz="1000" b="0"/>
            </a:pPr>
            <a:r>
              <a:t>• her (/ɜːr/) → here (/hɪər/)</a:t>
            </a:r>
          </a:p>
          <a:p>
            <a:pPr>
              <a:spcAft>
                <a:spcPts val="400"/>
              </a:spcAft>
              <a:defRPr sz="1000" b="0"/>
            </a:pPr>
            <a:r>
              <a:t>• hop (/ɒ/) → hope (/oʊ/)</a:t>
            </a:r>
          </a:p>
          <a:p>
            <a:pPr>
              <a:spcAft>
                <a:spcPts val="400"/>
              </a:spcAft>
              <a:defRPr sz="1000" b="0"/>
            </a:pPr>
            <a:r>
              <a:t>• cut (/ʌ/) → cute (/juː/)</a:t>
            </a:r>
          </a:p>
          <a:p>
            <a:pPr>
              <a:spcAft>
                <a:spcPts val="400"/>
              </a:spcAft>
              <a:defRPr sz="1000" b="1">
                <a:solidFill>
                  <a:srgbClr val="E11D48"/>
                </a:solidFill>
              </a:defRPr>
            </a:pPr>
            <a:r>
              <a:t>• Double CVC (hopping) to protect short vowel!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 b="1">
                <a:solidFill>
                  <a:srgbClr val="60A5FA"/>
                </a:solidFill>
              </a:defRPr>
            </a:pPr>
            <a:r>
              <a:t>🎓 🎉 🏆 COURSE COMPLETED!</a:t>
            </a:r>
          </a:p>
          <a:p>
            <a:pPr>
              <a:spcAft>
                <a:spcPts val="1600"/>
              </a:spcAft>
              <a:defRPr sz="2200" b="1">
                <a:solidFill>
                  <a:srgbClr val="FFFFFF"/>
                </a:solidFill>
              </a:defRPr>
            </a:pPr>
            <a:r>
              <a:t>Congratulations to all students!</a:t>
            </a:r>
          </a:p>
          <a:p>
            <a:pPr>
              <a:defRPr sz="1400">
                <a:solidFill>
                  <a:srgbClr val="E2E8F0"/>
                </a:solidFill>
              </a:defRPr>
            </a:pPr>
            <a:r>
              <a:t>You have successfully completed:</a:t>
            </a:r>
            <a:br/>
            <a:r>
              <a:t>✅ 120 Review &amp; Master Quiz Questions (10 per section)</a:t>
            </a:r>
            <a:br/>
            <a:r>
              <a:t>✅ 60 Interactive Sentence Builder Studio Scenarios</a:t>
            </a:r>
            <a:br/>
            <a:r>
              <a:t>✅ Complete Mastery of Past Continuous, When/While, Simple vs Continuous, Could vs Able To, and Magic Silent 'E' Phonics &amp; Spelling Rules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